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</p:sldIdLst>
  <p:sldSz cy="6858000" cx="9144000"/>
  <p:notesSz cx="6858000" cy="9144000"/>
  <p:embeddedFontLst>
    <p:embeddedFont>
      <p:font typeface="Century Gothic"/>
      <p:regular r:id="rId8"/>
      <p:bold r:id="rId9"/>
      <p:italic r:id="rId10"/>
      <p:boldItalic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CenturyGothic-boldItalic.fntdata"/><Relationship Id="rId10" Type="http://schemas.openxmlformats.org/officeDocument/2006/relationships/font" Target="fonts/CenturyGothic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CenturyGothic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font" Target="fonts/CenturyGothic-regular.fntdata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Slide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erSlide_Footer_03.png" id="13" name="Shape 13"/>
          <p:cNvPicPr preferRelativeResize="0"/>
          <p:nvPr/>
        </p:nvPicPr>
        <p:blipFill rotWithShape="1">
          <a:blip r:embed="rId2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" name="Shape 15"/>
          <p:cNvGrpSpPr/>
          <p:nvPr/>
        </p:nvGrpSpPr>
        <p:grpSpPr>
          <a:xfrm>
            <a:off x="0" y="-31931"/>
            <a:ext cx="9144000" cy="137779"/>
            <a:chOff x="0" y="46656"/>
            <a:chExt cx="9144000" cy="137779"/>
          </a:xfrm>
        </p:grpSpPr>
        <p:sp>
          <p:nvSpPr>
            <p:cNvPr id="16" name="Shape 16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Shape 17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Shape 18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8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 rotWithShape="1">
          <a:blip r:embed="rId2">
            <a:alphaModFix/>
          </a:blip>
          <a:srcRect b="0" l="0" r="31212" t="0"/>
          <a:stretch/>
        </p:blipFill>
        <p:spPr>
          <a:xfrm>
            <a:off x="2800445" y="502252"/>
            <a:ext cx="6227013" cy="6032297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/>
          <p:nvPr/>
        </p:nvSpPr>
        <p:spPr>
          <a:xfrm>
            <a:off x="2060027" y="419493"/>
            <a:ext cx="7030331" cy="6183303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Shape 99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101" name="Shape 101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" name="Shape 103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104" name="Shape 104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Shape 105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Shape 106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9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businesskorea.co.kr/sites/default/files/field/image/standard%20and%20poor%20building.jpg" id="108" name="Shape 108"/>
          <p:cNvPicPr preferRelativeResize="0"/>
          <p:nvPr/>
        </p:nvPicPr>
        <p:blipFill rotWithShape="1">
          <a:blip r:embed="rId2">
            <a:alphaModFix/>
          </a:blip>
          <a:srcRect b="13429" l="0" r="11946" t="12305"/>
          <a:stretch/>
        </p:blipFill>
        <p:spPr>
          <a:xfrm>
            <a:off x="0" y="2059148"/>
            <a:ext cx="9144000" cy="453029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/>
          <p:nvPr/>
        </p:nvSpPr>
        <p:spPr>
          <a:xfrm>
            <a:off x="38631" y="1985238"/>
            <a:ext cx="9074585" cy="455933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56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Shape 110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Shape 111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112" name="Shape 112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4" name="Shape 114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115" name="Shape 115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10"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atheneum-partners.com/wp-content/uploads/Investment_Funds_Expert-Insights-marcel_blom.jpg" id="119" name="Shape 119"/>
          <p:cNvPicPr preferRelativeResize="0"/>
          <p:nvPr/>
        </p:nvPicPr>
        <p:blipFill rotWithShape="1">
          <a:blip r:embed="rId2">
            <a:alphaModFix/>
          </a:blip>
          <a:srcRect b="0" l="0" r="32379" t="53652"/>
          <a:stretch/>
        </p:blipFill>
        <p:spPr>
          <a:xfrm>
            <a:off x="45723" y="3426371"/>
            <a:ext cx="9098278" cy="314295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/>
          <p:nvPr/>
        </p:nvSpPr>
        <p:spPr>
          <a:xfrm>
            <a:off x="18860" y="2995448"/>
            <a:ext cx="9074585" cy="434174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62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Shape 121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Shape 122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123" name="Shape 123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5" name="Shape 125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126" name="Shape 126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Shape 128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11"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marvingermo.com/wp-content/uploads/2015/08/Mutual-Funds-Investing.jpg" id="130" name="Shape 130"/>
          <p:cNvPicPr preferRelativeResize="0"/>
          <p:nvPr/>
        </p:nvPicPr>
        <p:blipFill rotWithShape="1">
          <a:blip r:embed="rId2">
            <a:alphaModFix/>
          </a:blip>
          <a:srcRect b="20936" l="0" r="0" t="0"/>
          <a:stretch/>
        </p:blipFill>
        <p:spPr>
          <a:xfrm>
            <a:off x="47189" y="1194773"/>
            <a:ext cx="9064892" cy="537531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29797" y="795085"/>
            <a:ext cx="9074585" cy="6183303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56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Shape 132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134" name="Shape 134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6" name="Shape 136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137" name="Shape 137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Shape 139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1">
    <p:bg>
      <p:bgPr>
        <a:solidFill>
          <a:schemeClr val="lt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576618"/>
            <a:ext cx="9144000" cy="137779"/>
            <a:chOff x="0" y="46656"/>
            <a:chExt cx="9144000" cy="137779"/>
          </a:xfrm>
        </p:grpSpPr>
        <p:sp>
          <p:nvSpPr>
            <p:cNvPr id="21" name="Shape 21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CoverSlide_Footer_03.png" id="24" name="Shape 24"/>
          <p:cNvPicPr preferRelativeResize="0"/>
          <p:nvPr/>
        </p:nvPicPr>
        <p:blipFill rotWithShape="1">
          <a:blip r:embed="rId2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SMIF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hape 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2708" y="422030"/>
            <a:ext cx="8581292" cy="63957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/Users/jasonrodriguez/Projects/Power Points/FINAL Template/images/images/PPT_Template_Header.png" id="27" name="Shape 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07152"/>
            <a:ext cx="9144000" cy="9753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verSlide_Footer_03.png" id="28" name="Shape 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272784"/>
            <a:ext cx="9144000" cy="585216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 txBox="1"/>
          <p:nvPr/>
        </p:nvSpPr>
        <p:spPr>
          <a:xfrm>
            <a:off x="0" y="6440442"/>
            <a:ext cx="481347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ct val="25000"/>
              <a:buFont typeface="Bookman Old Style"/>
              <a:buNone/>
            </a:pPr>
            <a:r>
              <a:rPr b="0" i="0" lang="en-US" sz="16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S</a:t>
            </a:r>
            <a:r>
              <a:rPr b="0" i="0" lang="en-US" sz="12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TUDENT</a:t>
            </a:r>
            <a:r>
              <a:rPr b="0" i="0" lang="en-US" sz="16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M</a:t>
            </a:r>
            <a:r>
              <a:rPr b="0" i="0" lang="en-US" sz="12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ANAGED</a:t>
            </a:r>
            <a:r>
              <a:rPr b="0" i="0" lang="en-US" sz="11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</a:t>
            </a:r>
            <a:r>
              <a:rPr b="0" i="0" lang="en-US" sz="16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I</a:t>
            </a:r>
            <a:r>
              <a:rPr b="0" i="0" lang="en-US" sz="12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NVESTMENT</a:t>
            </a:r>
            <a:r>
              <a:rPr b="0" i="0" lang="en-US" sz="18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</a:t>
            </a:r>
            <a:r>
              <a:rPr b="0" i="0" lang="en-US" sz="16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F</a:t>
            </a:r>
            <a:r>
              <a:rPr b="0" i="0" lang="en-US" sz="120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UND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2">
    <p:bg>
      <p:bgPr>
        <a:solidFill>
          <a:schemeClr val="lt1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www.breakingblueresearch.com/wp-content/uploads/invest-funds-header.png" id="31" name="Shape 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1" y="4011210"/>
            <a:ext cx="9004085" cy="25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/>
          <p:nvPr/>
        </p:nvSpPr>
        <p:spPr>
          <a:xfrm>
            <a:off x="30745" y="3398108"/>
            <a:ext cx="9074585" cy="3211262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62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Shape 33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34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35" name="Shape 35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Shape 36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Shape 37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38" name="Shape 38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Shape 39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Shape 40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3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Shape 42"/>
          <p:cNvPicPr preferRelativeResize="0"/>
          <p:nvPr/>
        </p:nvPicPr>
        <p:blipFill rotWithShape="1">
          <a:blip r:embed="rId2">
            <a:alphaModFix/>
          </a:blip>
          <a:srcRect b="25732" l="0" r="0" t="0"/>
          <a:stretch/>
        </p:blipFill>
        <p:spPr>
          <a:xfrm>
            <a:off x="30866" y="3019823"/>
            <a:ext cx="9027512" cy="3576773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Shape 43"/>
          <p:cNvSpPr/>
          <p:nvPr/>
        </p:nvSpPr>
        <p:spPr>
          <a:xfrm>
            <a:off x="18861" y="2620108"/>
            <a:ext cx="9129101" cy="3883407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62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Shape 44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Shape 45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46" name="Shape 46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Shape 47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" name="Shape 48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49" name="Shape 49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Shape 50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Shape 51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4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Shape 53"/>
          <p:cNvPicPr preferRelativeResize="0"/>
          <p:nvPr/>
        </p:nvPicPr>
        <p:blipFill rotWithShape="1">
          <a:blip r:embed="rId2">
            <a:alphaModFix/>
          </a:blip>
          <a:srcRect b="0" l="15198" r="21011" t="0"/>
          <a:stretch/>
        </p:blipFill>
        <p:spPr>
          <a:xfrm flipH="1">
            <a:off x="3312305" y="504282"/>
            <a:ext cx="5778052" cy="603641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54"/>
          <p:cNvSpPr/>
          <p:nvPr/>
        </p:nvSpPr>
        <p:spPr>
          <a:xfrm>
            <a:off x="3087445" y="443448"/>
            <a:ext cx="6063681" cy="627909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20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Shape 55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Shape 56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57" name="Shape 57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9" name="Shape 59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60" name="Shape 60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5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27" y="2084746"/>
            <a:ext cx="9010232" cy="447396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/>
          <p:nvPr/>
        </p:nvSpPr>
        <p:spPr>
          <a:xfrm>
            <a:off x="3488" y="2018270"/>
            <a:ext cx="9129101" cy="4526298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62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Shape 66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68" name="Shape 68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" name="Shape 70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71" name="Shape 71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6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 rotWithShape="1">
          <a:blip r:embed="rId2">
            <a:alphaModFix/>
          </a:blip>
          <a:srcRect b="10133" l="2330" r="0" t="0"/>
          <a:stretch/>
        </p:blipFill>
        <p:spPr>
          <a:xfrm>
            <a:off x="45722" y="2186679"/>
            <a:ext cx="9027990" cy="437564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/>
          <p:nvPr/>
        </p:nvSpPr>
        <p:spPr>
          <a:xfrm>
            <a:off x="44406" y="1860332"/>
            <a:ext cx="9074585" cy="497671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56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Shape 77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Shape 78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79" name="Shape 79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" name="Shape 81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82" name="Shape 82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_7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 rotWithShape="1">
          <a:blip r:embed="rId2">
            <a:alphaModFix/>
          </a:blip>
          <a:srcRect b="0" l="27122" r="23562" t="0"/>
          <a:stretch/>
        </p:blipFill>
        <p:spPr>
          <a:xfrm>
            <a:off x="4298778" y="512337"/>
            <a:ext cx="4761152" cy="613611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/>
          <p:nvPr/>
        </p:nvSpPr>
        <p:spPr>
          <a:xfrm>
            <a:off x="2950202" y="360163"/>
            <a:ext cx="6352985" cy="6183303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anchorCtr="0" anchor="ctr" bIns="25700" lIns="51425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cap="flat" cmpd="sng" w="12700">
            <a:solidFill>
              <a:srgbClr val="B0B1B4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verSlide_Footer_03.png" id="90" name="Shape 90"/>
          <p:cNvPicPr preferRelativeResize="0"/>
          <p:nvPr/>
        </p:nvPicPr>
        <p:blipFill rotWithShape="1">
          <a:blip r:embed="rId3">
            <a:alphaModFix/>
          </a:blip>
          <a:srcRect b="34327" l="0" r="0" t="0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/>
          <p:nvPr/>
        </p:nvSpPr>
        <p:spPr>
          <a:xfrm flipH="1" rot="10800000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cap="flat" cmpd="sng" w="12700">
            <a:solidFill>
              <a:srgbClr val="F2F2F2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" name="Shape 92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93" name="Shape 93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cap="flat" cmpd="sng" w="12700">
              <a:solidFill>
                <a:srgbClr val="B0B1B4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Shape 95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b="0" i="0" sz="4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/>
        </p:nvSpPr>
        <p:spPr>
          <a:xfrm>
            <a:off x="0" y="102637"/>
            <a:ext cx="9144000" cy="645678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202564" y="2008125"/>
            <a:ext cx="3776345" cy="1001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13325">
            <a:no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Federal Reserve  Challenge NY 2017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202564" y="3009519"/>
            <a:ext cx="3399052" cy="1824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12700">
            <a:noAutofit/>
          </a:bodyPr>
          <a:lstStyle/>
          <a:p>
            <a:pPr indent="0" lvl="0" marL="12700" marR="50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Lindsay Metz</a:t>
            </a:r>
          </a:p>
          <a:p>
            <a:pPr indent="0" lvl="0" marL="1270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SzPct val="250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Austin McDonnell</a:t>
            </a:r>
          </a:p>
          <a:p>
            <a:pPr indent="0" lvl="0" marL="1270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SzPct val="250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Charles Manzari</a:t>
            </a:r>
          </a:p>
          <a:p>
            <a:pPr indent="0" lvl="0" marL="12700" marR="5080" rtl="0" algn="l">
              <a:lnSpc>
                <a:spcPct val="120000"/>
              </a:lnSpc>
              <a:spcBef>
                <a:spcPts val="100"/>
              </a:spcBef>
              <a:buSzPct val="250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Gordon Oxley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/>
        </p:nvSpPr>
        <p:spPr>
          <a:xfrm>
            <a:off x="0" y="-59634"/>
            <a:ext cx="343893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Today’s Agenda</a:t>
            </a:r>
          </a:p>
        </p:txBody>
      </p:sp>
      <p:grpSp>
        <p:nvGrpSpPr>
          <p:cNvPr id="152" name="Shape 152"/>
          <p:cNvGrpSpPr/>
          <p:nvPr/>
        </p:nvGrpSpPr>
        <p:grpSpPr>
          <a:xfrm>
            <a:off x="76196" y="806086"/>
            <a:ext cx="8875648" cy="5499827"/>
            <a:chOff x="-6629" y="-4505"/>
            <a:chExt cx="8875648" cy="5499827"/>
          </a:xfrm>
        </p:grpSpPr>
        <p:sp>
          <p:nvSpPr>
            <p:cNvPr id="153" name="Shape 153"/>
            <p:cNvSpPr/>
            <p:nvPr/>
          </p:nvSpPr>
          <p:spPr>
            <a:xfrm>
              <a:off x="-6629" y="-4505"/>
              <a:ext cx="7116429" cy="1226003"/>
            </a:xfrm>
            <a:prstGeom prst="roundRect">
              <a:avLst>
                <a:gd fmla="val 10000" name="adj"/>
              </a:avLst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 txBox="1"/>
            <p:nvPr/>
          </p:nvSpPr>
          <p:spPr>
            <a:xfrm>
              <a:off x="29279" y="31403"/>
              <a:ext cx="5704802" cy="11541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Current Economic and Financial Conditions  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600409" y="1432118"/>
              <a:ext cx="7089912" cy="1207979"/>
            </a:xfrm>
            <a:prstGeom prst="roundRect">
              <a:avLst>
                <a:gd fmla="val 10000" name="adj"/>
              </a:avLst>
            </a:prstGeom>
            <a:solidFill>
              <a:srgbClr val="A32638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 txBox="1"/>
            <p:nvPr/>
          </p:nvSpPr>
          <p:spPr>
            <a:xfrm>
              <a:off x="635789" y="1467498"/>
              <a:ext cx="5640185" cy="11372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Potential Headwinds and Tailwinds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185327" y="2859731"/>
              <a:ext cx="7089912" cy="1207979"/>
            </a:xfrm>
            <a:prstGeom prst="roundRect">
              <a:avLst>
                <a:gd fmla="val 10000" name="adj"/>
              </a:avLst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 txBox="1"/>
            <p:nvPr/>
          </p:nvSpPr>
          <p:spPr>
            <a:xfrm>
              <a:off x="1220707" y="2895111"/>
              <a:ext cx="5649048" cy="11372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Forecast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779107" y="4287343"/>
              <a:ext cx="7089912" cy="1207979"/>
            </a:xfrm>
            <a:prstGeom prst="roundRect">
              <a:avLst>
                <a:gd fmla="val 10000" name="adj"/>
              </a:avLst>
            </a:prstGeom>
            <a:solidFill>
              <a:srgbClr val="A32638"/>
            </a:solidFill>
            <a:ln cap="flat" cmpd="sng" w="12700">
              <a:solidFill>
                <a:srgbClr val="A32638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 txBox="1"/>
            <p:nvPr/>
          </p:nvSpPr>
          <p:spPr>
            <a:xfrm>
              <a:off x="1814487" y="4322723"/>
              <a:ext cx="5640185" cy="11372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Policy Recommendation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6311354" y="929708"/>
              <a:ext cx="785186" cy="785186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EDEDED">
                <a:alpha val="89803"/>
              </a:srgbClr>
            </a:solidFill>
            <a:ln cap="flat" cmpd="sng" w="12700">
              <a:solidFill>
                <a:srgbClr val="CFDEEF">
                  <a:alpha val="89803"/>
                </a:srgbClr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 txBox="1"/>
            <p:nvPr/>
          </p:nvSpPr>
          <p:spPr>
            <a:xfrm>
              <a:off x="6488021" y="929708"/>
              <a:ext cx="431852" cy="5908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4450" lIns="44450" rIns="44450" wrap="square" tIns="4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>
              <a:off x="6905135" y="2357321"/>
              <a:ext cx="785186" cy="785186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EDEDED">
                <a:alpha val="89803"/>
              </a:srgbClr>
            </a:solidFill>
            <a:ln cap="flat" cmpd="sng" w="12700">
              <a:solidFill>
                <a:srgbClr val="CFDEEF">
                  <a:alpha val="89803"/>
                </a:srgbClr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4" name="Shape 164"/>
            <p:cNvSpPr txBox="1"/>
            <p:nvPr/>
          </p:nvSpPr>
          <p:spPr>
            <a:xfrm>
              <a:off x="7081802" y="2357321"/>
              <a:ext cx="431852" cy="5908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4450" lIns="44450" rIns="44450" wrap="square" tIns="4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7490052" y="3784933"/>
              <a:ext cx="785186" cy="785186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EDEDED">
                <a:alpha val="89803"/>
              </a:srgbClr>
            </a:solidFill>
            <a:ln cap="flat" cmpd="sng" w="12700">
              <a:solidFill>
                <a:srgbClr val="CFDEEF">
                  <a:alpha val="89803"/>
                </a:srgbClr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6" name="Shape 166"/>
            <p:cNvSpPr txBox="1"/>
            <p:nvPr/>
          </p:nvSpPr>
          <p:spPr>
            <a:xfrm>
              <a:off x="7666719" y="3784933"/>
              <a:ext cx="431852" cy="5908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4450" lIns="44450" rIns="44450" wrap="square" tIns="4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